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1" r:id="rId4"/>
    <p:sldId id="268" r:id="rId5"/>
    <p:sldId id="270" r:id="rId6"/>
    <p:sldId id="273" r:id="rId7"/>
    <p:sldId id="274" r:id="rId8"/>
    <p:sldId id="272" r:id="rId9"/>
    <p:sldId id="276" r:id="rId10"/>
    <p:sldId id="275" r:id="rId11"/>
    <p:sldId id="277" r:id="rId12"/>
    <p:sldId id="279" r:id="rId13"/>
    <p:sldId id="278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deep Kaur" initials="MK" lastIdx="1" clrIdx="0">
    <p:extLst>
      <p:ext uri="{19B8F6BF-5375-455C-9EA6-DF929625EA0E}">
        <p15:presenceInfo xmlns:p15="http://schemas.microsoft.com/office/powerpoint/2012/main" userId="28c46d26aeb3e6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03T17:22:14.490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6A0112-78C1-4795-B6A0-4B040D85DBB5}" type="doc">
      <dgm:prSet loTypeId="urn:microsoft.com/office/officeart/2005/8/layout/rings+Icon" loCatId="relationship" qsTypeId="urn:microsoft.com/office/officeart/2005/8/quickstyle/3d3" qsCatId="3D" csTypeId="urn:microsoft.com/office/officeart/2005/8/colors/colorful4" csCatId="colorful" phldr="1"/>
      <dgm:spPr/>
    </dgm:pt>
    <dgm:pt modelId="{B463A10C-D686-4700-AFBE-2F7B30C00978}">
      <dgm:prSet phldrT="[Text]"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COMPARISON OPERATORS</a:t>
          </a:r>
        </a:p>
      </dgm:t>
    </dgm:pt>
    <dgm:pt modelId="{C4C66F42-4F34-4CC1-A1F1-5A0F122F3D8F}" type="parTrans" cxnId="{79D68A65-26B2-4EB2-A6E2-332329909815}">
      <dgm:prSet/>
      <dgm:spPr/>
      <dgm:t>
        <a:bodyPr/>
        <a:lstStyle/>
        <a:p>
          <a:endParaRPr lang="en-US"/>
        </a:p>
      </dgm:t>
    </dgm:pt>
    <dgm:pt modelId="{237C8218-D899-4221-86BF-94C76193EFA9}" type="sibTrans" cxnId="{79D68A65-26B2-4EB2-A6E2-332329909815}">
      <dgm:prSet/>
      <dgm:spPr/>
      <dgm:t>
        <a:bodyPr/>
        <a:lstStyle/>
        <a:p>
          <a:endParaRPr lang="en-US"/>
        </a:p>
      </dgm:t>
    </dgm:pt>
    <dgm:pt modelId="{046FF07D-BAC5-4046-9ED7-A6E7D6C9FF1C}">
      <dgm:prSet phldrT="[Text]"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RANGE OPERATOR</a:t>
          </a:r>
        </a:p>
      </dgm:t>
    </dgm:pt>
    <dgm:pt modelId="{CE593EE6-9553-456E-967A-E7F0FFBC2829}" type="parTrans" cxnId="{C89BBE71-3B1E-46CD-9338-2C65E2A3EAE7}">
      <dgm:prSet/>
      <dgm:spPr/>
      <dgm:t>
        <a:bodyPr/>
        <a:lstStyle/>
        <a:p>
          <a:endParaRPr lang="en-US"/>
        </a:p>
      </dgm:t>
    </dgm:pt>
    <dgm:pt modelId="{11206003-0F1A-431F-BBA7-C3A7363F55D9}" type="sibTrans" cxnId="{C89BBE71-3B1E-46CD-9338-2C65E2A3EAE7}">
      <dgm:prSet/>
      <dgm:spPr/>
      <dgm:t>
        <a:bodyPr/>
        <a:lstStyle/>
        <a:p>
          <a:endParaRPr lang="en-US"/>
        </a:p>
      </dgm:t>
    </dgm:pt>
    <dgm:pt modelId="{AAB90486-1956-4B10-85CE-94347AFD0A46}">
      <dgm:prSet phldrT="[Text]"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LOGICAL OPERATORS</a:t>
          </a:r>
        </a:p>
      </dgm:t>
    </dgm:pt>
    <dgm:pt modelId="{D0ADC3C7-E90A-4D30-957B-F4F6923B89A2}" type="parTrans" cxnId="{45A5931D-382C-4E31-AA92-4BCA6A3F87FA}">
      <dgm:prSet/>
      <dgm:spPr/>
      <dgm:t>
        <a:bodyPr/>
        <a:lstStyle/>
        <a:p>
          <a:endParaRPr lang="en-US"/>
        </a:p>
      </dgm:t>
    </dgm:pt>
    <dgm:pt modelId="{7CB469DF-4353-4567-8940-D65658CEB6CA}" type="sibTrans" cxnId="{45A5931D-382C-4E31-AA92-4BCA6A3F87FA}">
      <dgm:prSet/>
      <dgm:spPr/>
      <dgm:t>
        <a:bodyPr/>
        <a:lstStyle/>
        <a:p>
          <a:endParaRPr lang="en-US"/>
        </a:p>
      </dgm:t>
    </dgm:pt>
    <dgm:pt modelId="{A51C9D9E-266C-4D76-A6F6-FCF2834B7909}">
      <dgm:prSet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MEMBERSHIP OPERATOR</a:t>
          </a:r>
        </a:p>
      </dgm:t>
    </dgm:pt>
    <dgm:pt modelId="{FF0A0D95-EE2A-42B4-AB99-EE15A76EBDCF}" type="parTrans" cxnId="{1A6A77ED-A76E-43ED-A0CE-C61F46B1FFBF}">
      <dgm:prSet/>
      <dgm:spPr/>
      <dgm:t>
        <a:bodyPr/>
        <a:lstStyle/>
        <a:p>
          <a:endParaRPr lang="en-US"/>
        </a:p>
      </dgm:t>
    </dgm:pt>
    <dgm:pt modelId="{92DD1233-3CC5-46FA-AADC-2E7E89059CD9}" type="sibTrans" cxnId="{1A6A77ED-A76E-43ED-A0CE-C61F46B1FFBF}">
      <dgm:prSet/>
      <dgm:spPr/>
      <dgm:t>
        <a:bodyPr/>
        <a:lstStyle/>
        <a:p>
          <a:endParaRPr lang="en-US"/>
        </a:p>
      </dgm:t>
    </dgm:pt>
    <dgm:pt modelId="{381FA0CD-9534-43F2-AEBE-3CA255A92761}">
      <dgm:prSet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SEARCH OPERATOR</a:t>
          </a:r>
        </a:p>
      </dgm:t>
    </dgm:pt>
    <dgm:pt modelId="{FF00155E-E937-4A0D-AC1E-DE4D1B92E471}" type="parTrans" cxnId="{CAD1BB67-19DE-400B-93E5-75422198379C}">
      <dgm:prSet/>
      <dgm:spPr/>
      <dgm:t>
        <a:bodyPr/>
        <a:lstStyle/>
        <a:p>
          <a:endParaRPr lang="en-US"/>
        </a:p>
      </dgm:t>
    </dgm:pt>
    <dgm:pt modelId="{83D82EB6-4D75-4ECE-A64C-F6C043E7345F}" type="sibTrans" cxnId="{CAD1BB67-19DE-400B-93E5-75422198379C}">
      <dgm:prSet/>
      <dgm:spPr/>
      <dgm:t>
        <a:bodyPr/>
        <a:lstStyle/>
        <a:p>
          <a:endParaRPr lang="en-US"/>
        </a:p>
      </dgm:t>
    </dgm:pt>
    <dgm:pt modelId="{44CA0706-D8C4-49BA-A259-DBF084D503C4}">
      <dgm:prSet/>
      <dgm:spPr/>
      <dgm:t>
        <a:bodyPr/>
        <a:lstStyle/>
        <a:p>
          <a:r>
            <a:rPr lang="en-US" b="1" dirty="0">
              <a:latin typeface="Trebuchet MS" panose="020B0603020202020204" pitchFamily="34" charset="0"/>
            </a:rPr>
            <a:t>NULLABILITY OPERATOR</a:t>
          </a:r>
        </a:p>
      </dgm:t>
    </dgm:pt>
    <dgm:pt modelId="{8FCDC68B-7F2B-44CB-8E15-0B0A2F262F1D}" type="parTrans" cxnId="{D8ECF4B7-BEAA-4D71-9DE2-508B98653388}">
      <dgm:prSet/>
      <dgm:spPr/>
      <dgm:t>
        <a:bodyPr/>
        <a:lstStyle/>
        <a:p>
          <a:endParaRPr lang="en-US"/>
        </a:p>
      </dgm:t>
    </dgm:pt>
    <dgm:pt modelId="{16CC6FCC-5177-42A8-9703-3FDD4CED51D7}" type="sibTrans" cxnId="{D8ECF4B7-BEAA-4D71-9DE2-508B98653388}">
      <dgm:prSet/>
      <dgm:spPr/>
      <dgm:t>
        <a:bodyPr/>
        <a:lstStyle/>
        <a:p>
          <a:endParaRPr lang="en-US"/>
        </a:p>
      </dgm:t>
    </dgm:pt>
    <dgm:pt modelId="{C8BA1B14-5D0A-4737-89A3-948308025974}" type="pres">
      <dgm:prSet presAssocID="{0D6A0112-78C1-4795-B6A0-4B040D85DBB5}" presName="Name0" presStyleCnt="0">
        <dgm:presLayoutVars>
          <dgm:chMax val="7"/>
          <dgm:dir/>
          <dgm:resizeHandles val="exact"/>
        </dgm:presLayoutVars>
      </dgm:prSet>
      <dgm:spPr/>
    </dgm:pt>
    <dgm:pt modelId="{24EB3FDB-2C3D-4213-876C-4A26330A9688}" type="pres">
      <dgm:prSet presAssocID="{0D6A0112-78C1-4795-B6A0-4B040D85DBB5}" presName="ellipse1" presStyleLbl="vennNode1" presStyleIdx="0" presStyleCnt="6" custScaleX="81793" custScaleY="86574" custLinFactNeighborX="-66545" custLinFactNeighborY="18406">
        <dgm:presLayoutVars>
          <dgm:bulletEnabled val="1"/>
        </dgm:presLayoutVars>
      </dgm:prSet>
      <dgm:spPr/>
    </dgm:pt>
    <dgm:pt modelId="{41F32A38-A3D8-427B-AF5C-4E1621011D9A}" type="pres">
      <dgm:prSet presAssocID="{0D6A0112-78C1-4795-B6A0-4B040D85DBB5}" presName="ellipse2" presStyleLbl="vennNode1" presStyleIdx="1" presStyleCnt="6" custScaleX="89737" custScaleY="88486" custLinFactNeighborX="35156" custLinFactNeighborY="-44967">
        <dgm:presLayoutVars>
          <dgm:bulletEnabled val="1"/>
        </dgm:presLayoutVars>
      </dgm:prSet>
      <dgm:spPr/>
    </dgm:pt>
    <dgm:pt modelId="{C40A7B68-76AE-4F5B-90FA-A750C36AB58A}" type="pres">
      <dgm:prSet presAssocID="{0D6A0112-78C1-4795-B6A0-4B040D85DBB5}" presName="ellipse3" presStyleLbl="vennNode1" presStyleIdx="2" presStyleCnt="6" custScaleX="91171" custScaleY="94913" custLinFactX="28778" custLinFactNeighborX="100000" custLinFactNeighborY="13605">
        <dgm:presLayoutVars>
          <dgm:bulletEnabled val="1"/>
        </dgm:presLayoutVars>
      </dgm:prSet>
      <dgm:spPr/>
    </dgm:pt>
    <dgm:pt modelId="{FEFC20EB-5FF8-4784-A826-76CC4B2CF5E4}" type="pres">
      <dgm:prSet presAssocID="{0D6A0112-78C1-4795-B6A0-4B040D85DBB5}" presName="ellipse4" presStyleLbl="vennNode1" presStyleIdx="3" presStyleCnt="6" custScaleX="88712" custScaleY="91966" custLinFactX="54335" custLinFactNeighborX="100000" custLinFactNeighborY="-50526">
        <dgm:presLayoutVars>
          <dgm:bulletEnabled val="1"/>
        </dgm:presLayoutVars>
      </dgm:prSet>
      <dgm:spPr/>
    </dgm:pt>
    <dgm:pt modelId="{EB48C8C1-EB07-4277-8466-61BDCE410E24}" type="pres">
      <dgm:prSet presAssocID="{0D6A0112-78C1-4795-B6A0-4B040D85DBB5}" presName="ellipse5" presStyleLbl="vennNode1" presStyleIdx="4" presStyleCnt="6" custScaleX="94948" custScaleY="94593" custLinFactNeighborX="-46580" custLinFactNeighborY="19289">
        <dgm:presLayoutVars>
          <dgm:bulletEnabled val="1"/>
        </dgm:presLayoutVars>
      </dgm:prSet>
      <dgm:spPr/>
    </dgm:pt>
    <dgm:pt modelId="{E1AAFA26-7C56-4F9F-872C-CD8DF4497C03}" type="pres">
      <dgm:prSet presAssocID="{0D6A0112-78C1-4795-B6A0-4B040D85DBB5}" presName="ellipse6" presStyleLbl="vennNode1" presStyleIdx="5" presStyleCnt="6" custScaleX="90235" custScaleY="94446" custLinFactX="-100000" custLinFactNeighborX="-153284" custLinFactNeighborY="-45683">
        <dgm:presLayoutVars>
          <dgm:bulletEnabled val="1"/>
        </dgm:presLayoutVars>
      </dgm:prSet>
      <dgm:spPr/>
    </dgm:pt>
  </dgm:ptLst>
  <dgm:cxnLst>
    <dgm:cxn modelId="{6EC6E610-5B33-4099-A3E8-41A9A9D7AE91}" type="presOf" srcId="{0D6A0112-78C1-4795-B6A0-4B040D85DBB5}" destId="{C8BA1B14-5D0A-4737-89A3-948308025974}" srcOrd="0" destOrd="0" presId="urn:microsoft.com/office/officeart/2005/8/layout/rings+Icon"/>
    <dgm:cxn modelId="{45A5931D-382C-4E31-AA92-4BCA6A3F87FA}" srcId="{0D6A0112-78C1-4795-B6A0-4B040D85DBB5}" destId="{AAB90486-1956-4B10-85CE-94347AFD0A46}" srcOrd="5" destOrd="0" parTransId="{D0ADC3C7-E90A-4D30-957B-F4F6923B89A2}" sibTransId="{7CB469DF-4353-4567-8940-D65658CEB6CA}"/>
    <dgm:cxn modelId="{27010723-1E59-4A79-970A-B43E502F88D0}" type="presOf" srcId="{AAB90486-1956-4B10-85CE-94347AFD0A46}" destId="{E1AAFA26-7C56-4F9F-872C-CD8DF4497C03}" srcOrd="0" destOrd="0" presId="urn:microsoft.com/office/officeart/2005/8/layout/rings+Icon"/>
    <dgm:cxn modelId="{4BD8B227-07A6-4262-A568-24C3F8AEFA40}" type="presOf" srcId="{B463A10C-D686-4700-AFBE-2F7B30C00978}" destId="{24EB3FDB-2C3D-4213-876C-4A26330A9688}" srcOrd="0" destOrd="0" presId="urn:microsoft.com/office/officeart/2005/8/layout/rings+Icon"/>
    <dgm:cxn modelId="{79D68A65-26B2-4EB2-A6E2-332329909815}" srcId="{0D6A0112-78C1-4795-B6A0-4B040D85DBB5}" destId="{B463A10C-D686-4700-AFBE-2F7B30C00978}" srcOrd="0" destOrd="0" parTransId="{C4C66F42-4F34-4CC1-A1F1-5A0F122F3D8F}" sibTransId="{237C8218-D899-4221-86BF-94C76193EFA9}"/>
    <dgm:cxn modelId="{CAD1BB67-19DE-400B-93E5-75422198379C}" srcId="{0D6A0112-78C1-4795-B6A0-4B040D85DBB5}" destId="{381FA0CD-9534-43F2-AEBE-3CA255A92761}" srcOrd="2" destOrd="0" parTransId="{FF00155E-E937-4A0D-AC1E-DE4D1B92E471}" sibTransId="{83D82EB6-4D75-4ECE-A64C-F6C043E7345F}"/>
    <dgm:cxn modelId="{B905DB6F-A904-46C0-82A5-FC18046968F4}" type="presOf" srcId="{381FA0CD-9534-43F2-AEBE-3CA255A92761}" destId="{C40A7B68-76AE-4F5B-90FA-A750C36AB58A}" srcOrd="0" destOrd="0" presId="urn:microsoft.com/office/officeart/2005/8/layout/rings+Icon"/>
    <dgm:cxn modelId="{C89BBE71-3B1E-46CD-9338-2C65E2A3EAE7}" srcId="{0D6A0112-78C1-4795-B6A0-4B040D85DBB5}" destId="{046FF07D-BAC5-4046-9ED7-A6E7D6C9FF1C}" srcOrd="1" destOrd="0" parTransId="{CE593EE6-9553-456E-967A-E7F0FFBC2829}" sibTransId="{11206003-0F1A-431F-BBA7-C3A7363F55D9}"/>
    <dgm:cxn modelId="{8040ADB0-9B62-4DC0-8429-1B5F233C1425}" type="presOf" srcId="{A51C9D9E-266C-4D76-A6F6-FCF2834B7909}" destId="{EB48C8C1-EB07-4277-8466-61BDCE410E24}" srcOrd="0" destOrd="0" presId="urn:microsoft.com/office/officeart/2005/8/layout/rings+Icon"/>
    <dgm:cxn modelId="{D8ECF4B7-BEAA-4D71-9DE2-508B98653388}" srcId="{0D6A0112-78C1-4795-B6A0-4B040D85DBB5}" destId="{44CA0706-D8C4-49BA-A259-DBF084D503C4}" srcOrd="3" destOrd="0" parTransId="{8FCDC68B-7F2B-44CB-8E15-0B0A2F262F1D}" sibTransId="{16CC6FCC-5177-42A8-9703-3FDD4CED51D7}"/>
    <dgm:cxn modelId="{E64614BB-E836-45D0-91E1-6433D8647206}" type="presOf" srcId="{046FF07D-BAC5-4046-9ED7-A6E7D6C9FF1C}" destId="{41F32A38-A3D8-427B-AF5C-4E1621011D9A}" srcOrd="0" destOrd="0" presId="urn:microsoft.com/office/officeart/2005/8/layout/rings+Icon"/>
    <dgm:cxn modelId="{1A6A77ED-A76E-43ED-A0CE-C61F46B1FFBF}" srcId="{0D6A0112-78C1-4795-B6A0-4B040D85DBB5}" destId="{A51C9D9E-266C-4D76-A6F6-FCF2834B7909}" srcOrd="4" destOrd="0" parTransId="{FF0A0D95-EE2A-42B4-AB99-EE15A76EBDCF}" sibTransId="{92DD1233-3CC5-46FA-AADC-2E7E89059CD9}"/>
    <dgm:cxn modelId="{3507AAF2-D3CA-41A6-B8EC-369B037557B0}" type="presOf" srcId="{44CA0706-D8C4-49BA-A259-DBF084D503C4}" destId="{FEFC20EB-5FF8-4784-A826-76CC4B2CF5E4}" srcOrd="0" destOrd="0" presId="urn:microsoft.com/office/officeart/2005/8/layout/rings+Icon"/>
    <dgm:cxn modelId="{5EBB0AC4-B007-492D-BAF3-039137508736}" type="presParOf" srcId="{C8BA1B14-5D0A-4737-89A3-948308025974}" destId="{24EB3FDB-2C3D-4213-876C-4A26330A9688}" srcOrd="0" destOrd="0" presId="urn:microsoft.com/office/officeart/2005/8/layout/rings+Icon"/>
    <dgm:cxn modelId="{763AA91F-65B8-4635-9ABB-CAFB9456118D}" type="presParOf" srcId="{C8BA1B14-5D0A-4737-89A3-948308025974}" destId="{41F32A38-A3D8-427B-AF5C-4E1621011D9A}" srcOrd="1" destOrd="0" presId="urn:microsoft.com/office/officeart/2005/8/layout/rings+Icon"/>
    <dgm:cxn modelId="{9ACBD75A-0256-4BF5-AAC5-675F99A84757}" type="presParOf" srcId="{C8BA1B14-5D0A-4737-89A3-948308025974}" destId="{C40A7B68-76AE-4F5B-90FA-A750C36AB58A}" srcOrd="2" destOrd="0" presId="urn:microsoft.com/office/officeart/2005/8/layout/rings+Icon"/>
    <dgm:cxn modelId="{24917645-A39A-4E09-B893-A0E303624A1A}" type="presParOf" srcId="{C8BA1B14-5D0A-4737-89A3-948308025974}" destId="{FEFC20EB-5FF8-4784-A826-76CC4B2CF5E4}" srcOrd="3" destOrd="0" presId="urn:microsoft.com/office/officeart/2005/8/layout/rings+Icon"/>
    <dgm:cxn modelId="{C3C41EE0-1BCB-4F5A-A6A6-6945AA76FE97}" type="presParOf" srcId="{C8BA1B14-5D0A-4737-89A3-948308025974}" destId="{EB48C8C1-EB07-4277-8466-61BDCE410E24}" srcOrd="4" destOrd="0" presId="urn:microsoft.com/office/officeart/2005/8/layout/rings+Icon"/>
    <dgm:cxn modelId="{A485782B-0869-4F0F-895B-6D7D13E30CD5}" type="presParOf" srcId="{C8BA1B14-5D0A-4737-89A3-948308025974}" destId="{E1AAFA26-7C56-4F9F-872C-CD8DF4497C03}" srcOrd="5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B3FDB-2C3D-4213-876C-4A26330A9688}">
      <dsp:nvSpPr>
        <dsp:cNvPr id="0" name=""/>
        <dsp:cNvSpPr/>
      </dsp:nvSpPr>
      <dsp:spPr>
        <a:xfrm>
          <a:off x="360465" y="604606"/>
          <a:ext cx="1959526" cy="207417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COMPARISON OPERATORS</a:t>
          </a:r>
        </a:p>
      </dsp:txBody>
      <dsp:txXfrm>
        <a:off x="647431" y="908361"/>
        <a:ext cx="1385594" cy="1466660"/>
      </dsp:txXfrm>
    </dsp:sp>
    <dsp:sp modelId="{41F32A38-A3D8-427B-AF5C-4E1621011D9A}">
      <dsp:nvSpPr>
        <dsp:cNvPr id="0" name=""/>
        <dsp:cNvSpPr/>
      </dsp:nvSpPr>
      <dsp:spPr>
        <a:xfrm>
          <a:off x="3946165" y="607425"/>
          <a:ext cx="2149842" cy="2119978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RANGE OPERATOR</a:t>
          </a:r>
        </a:p>
      </dsp:txBody>
      <dsp:txXfrm>
        <a:off x="4261002" y="917889"/>
        <a:ext cx="1520168" cy="1499050"/>
      </dsp:txXfrm>
    </dsp:sp>
    <dsp:sp modelId="{C40A7B68-76AE-4F5B-90FA-A750C36AB58A}">
      <dsp:nvSpPr>
        <dsp:cNvPr id="0" name=""/>
        <dsp:cNvSpPr/>
      </dsp:nvSpPr>
      <dsp:spPr>
        <a:xfrm>
          <a:off x="7416296" y="389688"/>
          <a:ext cx="2184196" cy="2273958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SEARCH OPERATOR</a:t>
          </a:r>
        </a:p>
      </dsp:txBody>
      <dsp:txXfrm>
        <a:off x="7736164" y="722701"/>
        <a:ext cx="1544460" cy="1607932"/>
      </dsp:txXfrm>
    </dsp:sp>
    <dsp:sp modelId="{FEFC20EB-5FF8-4784-A826-76CC4B2CF5E4}">
      <dsp:nvSpPr>
        <dsp:cNvPr id="0" name=""/>
        <dsp:cNvSpPr/>
      </dsp:nvSpPr>
      <dsp:spPr>
        <a:xfrm>
          <a:off x="9302417" y="432553"/>
          <a:ext cx="2125286" cy="2203353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NULLABILITY OPERATOR</a:t>
          </a:r>
        </a:p>
      </dsp:txBody>
      <dsp:txXfrm>
        <a:off x="9613658" y="755227"/>
        <a:ext cx="1502804" cy="1558005"/>
      </dsp:txXfrm>
    </dsp:sp>
    <dsp:sp modelId="{EB48C8C1-EB07-4277-8466-61BDCE410E24}">
      <dsp:nvSpPr>
        <dsp:cNvPr id="0" name=""/>
        <dsp:cNvSpPr/>
      </dsp:nvSpPr>
      <dsp:spPr>
        <a:xfrm>
          <a:off x="5658762" y="529701"/>
          <a:ext cx="2274682" cy="2266292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MEMBERSHIP OPERATOR</a:t>
          </a:r>
        </a:p>
      </dsp:txBody>
      <dsp:txXfrm>
        <a:off x="5991881" y="861592"/>
        <a:ext cx="1608444" cy="1602510"/>
      </dsp:txXfrm>
    </dsp:sp>
    <dsp:sp modelId="{E1AAFA26-7C56-4F9F-872C-CD8DF4497C03}">
      <dsp:nvSpPr>
        <dsp:cNvPr id="0" name=""/>
        <dsp:cNvSpPr/>
      </dsp:nvSpPr>
      <dsp:spPr>
        <a:xfrm>
          <a:off x="2007572" y="518875"/>
          <a:ext cx="2161772" cy="2262770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rebuchet MS" panose="020B0603020202020204" pitchFamily="34" charset="0"/>
            </a:rPr>
            <a:t>LOGICAL OPERATORS</a:t>
          </a:r>
        </a:p>
      </dsp:txBody>
      <dsp:txXfrm>
        <a:off x="2324156" y="850250"/>
        <a:ext cx="1528604" cy="1600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8F6D-76B4-7911-399F-3A5CDC03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2A22-F8B5-A7DB-E6EF-F8297EA2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67118-1E2A-2494-C436-18F39587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CDF1-4813-0727-E4AB-0C850E28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9204F-3CC8-AA1E-B284-A4C7DDF5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1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1505-5DA2-DFB9-9FC2-43BB15B3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AD878-6325-46A2-B4A8-4A900E545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B9A85-E0D6-1CB5-E723-C4862FA9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1B8F-88ED-B031-8D46-FEE97029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995F-FB81-BAC7-054D-BE59F209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8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9EC5B7-D886-4969-A562-126DF9BCB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1DD2F-A3E1-201C-8CDD-652096A79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D6E33-6F8B-A001-304C-B588681B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2D15-3589-523C-83EA-E99908F8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DBD94-EAD9-F057-43CF-5F71C5F0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9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90C5-2D48-61B6-6DE4-9850AA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2AB5-4C6D-5ACF-33BA-523883DA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35303-8D1F-9B70-2575-D6F5CBAF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E2465-4D90-E1ED-2AB2-0750F66A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D9518-D495-9614-B9A5-4D2C33CC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869A-44C5-8738-165F-0E525F68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1D3E9-770F-CE05-A4D2-16AB250D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9D912-B65B-0FA4-DFF9-87E93527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DE30-BFA9-BB0F-0827-BEBF8E5E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F58E-19AE-E5D5-A982-FBD96AA6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7A05-616A-18A9-E45A-DFB34CE0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0098-98B6-F61A-1E64-D112CAEA9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47C78-1CE3-5C84-DEDA-BE1DF71F3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03A6-031A-0B6E-AB67-4255A871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CE74-FFC8-774A-20D8-9A440115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E047-47A1-1398-6235-09189ABE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42D4-5A50-4FD4-D49A-7301F9BB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D450-35AC-562A-612D-57BB091CD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758C4-2583-C9D0-EC1B-99B17F9E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2810E-59F3-D247-36DD-C5070A231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5D1A4-026A-1C52-0DBE-2B25EE68C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43E90-9389-19F7-BE6E-EB2D9622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88DEF-F92B-1C96-9DBC-711AE393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9F6C3-5FE7-CA58-645D-C9FA0B7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32C9-F532-E51A-687F-F5394174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F1694-F24E-9CC2-B21E-AD81CDDC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8B39-4EAD-E0F0-D22D-730BDD2F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D09C-935A-6BDE-2E0C-733990C6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D7BB0-A2C8-4E62-69FA-7004A3D1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ECD1A-C586-3181-95A6-FD7AF54C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3AF39-A1FC-1EE6-2D7B-0FDBE9F0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61F5-EC07-9AF1-1C8E-A5F38FCB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392A-8B98-9BDA-AB15-32CBB365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FA064-7AFA-8620-E17A-AE171B559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4E996-54C2-BAE0-BCD3-A76F880F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2FED-6A75-CE38-E5CA-F691E231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DF5C9-5D76-BC28-C09E-FC9CCF11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7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FB4A-1543-7E1F-FA4C-B4D22CD1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D13F5-0A27-1075-4C83-7B5F73D50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AD241-DE13-C60F-1056-78142E844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E2A0B-2E40-ACC4-2D47-7C6FBD25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77137-EBAE-77DF-1201-39DB14AC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6632D-BFA8-B55F-DD66-8428D776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9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E319B-072A-F1DF-0B99-2F6BA55C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7954C-7612-7294-9EFE-9DE0EBA4C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F76C-8B0A-C030-5FFC-E4DF73292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15F1D-16AA-4D7D-9B2B-C5FB474F059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8D29C-0878-C4F2-A374-B4D6FF0C3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4FB74-BBC1-FB57-EF2D-A4E8806DC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26CA-A74C-4AC1-ABFE-793D0128C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4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2D3329-DB82-255D-E24C-D742FC27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6" name="Picture 2" descr="Indian Data Club (@indiandataclub) / Posts / X">
            <a:extLst>
              <a:ext uri="{FF2B5EF4-FFF2-40B4-BE49-F238E27FC236}">
                <a16:creationId xmlns:a16="http://schemas.microsoft.com/office/drawing/2014/main" id="{EB84A889-DFFB-1727-D9D1-51CDD5FD5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220" y="186358"/>
            <a:ext cx="5188227" cy="64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13A5C798-8A12-8E32-D240-02341F56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0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4E11D-D46A-5764-6862-5BFFE9B4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7A0FEB-35CF-DFC2-2EFD-65302C6B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FB5FD9F9-98AC-E03C-53D3-FE6BAB09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0A990-F5F6-7E65-0139-40ACED8FCBD3}"/>
              </a:ext>
            </a:extLst>
          </p:cNvPr>
          <p:cNvSpPr txBox="1"/>
          <p:nvPr/>
        </p:nvSpPr>
        <p:spPr>
          <a:xfrm>
            <a:off x="887692" y="167854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Trebuchet MS" panose="020B0603020202020204" pitchFamily="34" charset="0"/>
              </a:rPr>
              <a:t>LIKE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E03F1E-3D18-2282-407A-949CEBEB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184" y="3107104"/>
            <a:ext cx="1033963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LIKE operator in SQL is used to search for values that match a specific pattern in a text column, such as names, cities, or sports.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LIKE operator uses special wildcard characters —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% represents any number of characters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_ represents a single character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This makes it useful for finding text that starts with, ends with, or contains certain letters or patterns.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1BA5A-1955-F57B-FE57-BB9879A85883}"/>
              </a:ext>
            </a:extLst>
          </p:cNvPr>
          <p:cNvSpPr txBox="1"/>
          <p:nvPr/>
        </p:nvSpPr>
        <p:spPr>
          <a:xfrm>
            <a:off x="1085986" y="1108818"/>
            <a:ext cx="382425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Wingdings" panose="05000000000000000000" pitchFamily="2" charset="2"/>
              <a:buChar char="v"/>
              <a:defRPr sz="2400" b="1" u="sng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SEARCH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77963-AF4B-8687-99BC-C278E88B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799" t="84398" r="28402" b="5430"/>
          <a:stretch>
            <a:fillRect/>
          </a:stretch>
        </p:blipFill>
        <p:spPr>
          <a:xfrm>
            <a:off x="2998111" y="2078651"/>
            <a:ext cx="5936486" cy="66864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6FAB80-205E-4128-0F40-EE9EA86A0940}"/>
              </a:ext>
            </a:extLst>
          </p:cNvPr>
          <p:cNvSpPr/>
          <p:nvPr/>
        </p:nvSpPr>
        <p:spPr>
          <a:xfrm>
            <a:off x="6746402" y="3584721"/>
            <a:ext cx="4376390" cy="1519324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LIKE 'pattern';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5E1A5-2CC4-F270-7B54-85ACDCACABD9}"/>
              </a:ext>
            </a:extLst>
          </p:cNvPr>
          <p:cNvSpPr txBox="1"/>
          <p:nvPr/>
        </p:nvSpPr>
        <p:spPr>
          <a:xfrm>
            <a:off x="6995476" y="3733916"/>
            <a:ext cx="6054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</p:spTree>
    <p:extLst>
      <p:ext uri="{BB962C8B-B14F-4D97-AF65-F5344CB8AC3E}">
        <p14:creationId xmlns:p14="http://schemas.microsoft.com/office/powerpoint/2010/main" val="192266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BA50-BFE3-1E02-44FD-7C5C93FB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F76725-32BD-AAA3-53AC-CD2F5FB0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8EF4B0A1-A1E2-126B-683B-73F879BC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AB1B4B-2149-4063-BE99-A7BABF5D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31" t="32028" r="23299" b="57663"/>
          <a:stretch>
            <a:fillRect/>
          </a:stretch>
        </p:blipFill>
        <p:spPr>
          <a:xfrm>
            <a:off x="3385353" y="1959422"/>
            <a:ext cx="5421294" cy="772999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BAEB9-3D9F-9981-1A23-7BE768B5ADD2}"/>
              </a:ext>
            </a:extLst>
          </p:cNvPr>
          <p:cNvSpPr txBox="1"/>
          <p:nvPr/>
        </p:nvSpPr>
        <p:spPr>
          <a:xfrm>
            <a:off x="1019667" y="116615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Trebuchet MS" panose="020B0603020202020204" pitchFamily="34" charset="0"/>
              </a:rPr>
              <a:t>NOT LIKE Operator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BCD1D33-74C5-8745-C282-6A2D6B1A6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427" y="3017856"/>
            <a:ext cx="9879292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NOT LIKE operator is used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exclude rows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that match a certain pattern.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It returns rows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where the pattern does not match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It is the opposite of the LIKE operator.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CC3D76-FEC2-274C-2E0B-26F56F01C556}"/>
              </a:ext>
            </a:extLst>
          </p:cNvPr>
          <p:cNvSpPr/>
          <p:nvPr/>
        </p:nvSpPr>
        <p:spPr>
          <a:xfrm>
            <a:off x="3549192" y="4230954"/>
            <a:ext cx="4425883" cy="1519324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NOT LIKE 'pattern';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B80C-ABED-BAAA-7CD6-E2C2EDCB2F0E}"/>
              </a:ext>
            </a:extLst>
          </p:cNvPr>
          <p:cNvSpPr txBox="1"/>
          <p:nvPr/>
        </p:nvSpPr>
        <p:spPr>
          <a:xfrm>
            <a:off x="3655242" y="4304735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</p:spTree>
    <p:extLst>
      <p:ext uri="{BB962C8B-B14F-4D97-AF65-F5344CB8AC3E}">
        <p14:creationId xmlns:p14="http://schemas.microsoft.com/office/powerpoint/2010/main" val="26078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8833A-280A-CF1C-F74E-260E904B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332F0-378E-3013-CCDE-3CDD9FBD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E8ED19F9-3483-162B-FD1B-7BAE1566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F3DC6-1BE2-2B91-C42E-406224517288}"/>
              </a:ext>
            </a:extLst>
          </p:cNvPr>
          <p:cNvSpPr txBox="1"/>
          <p:nvPr/>
        </p:nvSpPr>
        <p:spPr>
          <a:xfrm>
            <a:off x="1111930" y="1546813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Trebuchet MS" panose="020B0603020202020204" pitchFamily="34" charset="0"/>
              </a:rPr>
              <a:t>IS NULL / IS NOT NULL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4C0C515-21D3-0D7C-711E-FBEA53BF8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930" y="1704606"/>
            <a:ext cx="98829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IS NULL is used to check if a column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has no 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(i.e., it is empty or undefined).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IS NOT NULL checks if a column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has some 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(i.e., it is not empty).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1BC83-9DEB-9299-B383-12F820B0BA26}"/>
              </a:ext>
            </a:extLst>
          </p:cNvPr>
          <p:cNvSpPr txBox="1"/>
          <p:nvPr/>
        </p:nvSpPr>
        <p:spPr>
          <a:xfrm>
            <a:off x="2229768" y="2940831"/>
            <a:ext cx="7831317" cy="369332"/>
          </a:xfrm>
          <a:prstGeom prst="rect">
            <a:avLst/>
          </a:prstGeom>
          <a:solidFill>
            <a:schemeClr val="bg2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You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cannot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use = NULL or != NULL — instead, use IS NULL or IS NOT NULL.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DF3A3-BFFE-25B5-F439-486E0D0622B5}"/>
              </a:ext>
            </a:extLst>
          </p:cNvPr>
          <p:cNvSpPr/>
          <p:nvPr/>
        </p:nvSpPr>
        <p:spPr>
          <a:xfrm>
            <a:off x="3993365" y="3651530"/>
            <a:ext cx="4304121" cy="2718908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IS NULL;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IS NOT NULL;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33F89-7ECC-1DE5-4AE4-906AF45D7BAA}"/>
              </a:ext>
            </a:extLst>
          </p:cNvPr>
          <p:cNvSpPr txBox="1"/>
          <p:nvPr/>
        </p:nvSpPr>
        <p:spPr>
          <a:xfrm>
            <a:off x="4175617" y="3679755"/>
            <a:ext cx="6122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30202-5C19-7D79-FD00-B8B1FF5355D9}"/>
              </a:ext>
            </a:extLst>
          </p:cNvPr>
          <p:cNvSpPr txBox="1"/>
          <p:nvPr/>
        </p:nvSpPr>
        <p:spPr>
          <a:xfrm>
            <a:off x="2481535" y="875386"/>
            <a:ext cx="420206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Wingdings" panose="05000000000000000000" pitchFamily="2" charset="2"/>
              <a:buChar char="v"/>
              <a:defRPr sz="2400" b="1" u="sng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NULLABILITY OPERATORS</a:t>
            </a:r>
          </a:p>
        </p:txBody>
      </p:sp>
    </p:spTree>
    <p:extLst>
      <p:ext uri="{BB962C8B-B14F-4D97-AF65-F5344CB8AC3E}">
        <p14:creationId xmlns:p14="http://schemas.microsoft.com/office/powerpoint/2010/main" val="48208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8D83C-1D79-9FD6-09F6-F51EC9D7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FD29BF-5E3F-BD95-E408-75B43BB01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A71A5E37-EAD1-A5B0-5C35-4BB52ED5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661FD-D436-3577-A224-ABF76C4C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04" t="39450" r="47221" b="31984"/>
          <a:stretch>
            <a:fillRect/>
          </a:stretch>
        </p:blipFill>
        <p:spPr>
          <a:xfrm>
            <a:off x="3169293" y="4375419"/>
            <a:ext cx="5303990" cy="2188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53E4A-F1EB-B64D-0F72-CE55A3A8A7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010" t="58234" r="63423" b="16298"/>
          <a:stretch>
            <a:fillRect/>
          </a:stretch>
        </p:blipFill>
        <p:spPr>
          <a:xfrm>
            <a:off x="5954345" y="962213"/>
            <a:ext cx="3304268" cy="304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EB0BD-2D66-4D36-CAAA-AFAFB6B346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330" t="33127" r="28479" b="18639"/>
          <a:stretch>
            <a:fillRect/>
          </a:stretch>
        </p:blipFill>
        <p:spPr>
          <a:xfrm>
            <a:off x="2933387" y="830780"/>
            <a:ext cx="2487025" cy="3040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10E13-5CDC-B11E-5A4A-117D235BE456}"/>
              </a:ext>
            </a:extLst>
          </p:cNvPr>
          <p:cNvSpPr txBox="1"/>
          <p:nvPr/>
        </p:nvSpPr>
        <p:spPr>
          <a:xfrm>
            <a:off x="2378855" y="29437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i="1" u="sng" dirty="0">
                <a:latin typeface="Trebuchet MS" panose="020B0603020202020204" pitchFamily="34" charset="0"/>
              </a:rPr>
              <a:t>📚 </a:t>
            </a:r>
            <a:r>
              <a:rPr lang="en-US" sz="2400" b="1" i="1" u="sng" dirty="0">
                <a:latin typeface="Trebuchet MS" panose="020B0603020202020204" pitchFamily="34" charset="0"/>
              </a:rPr>
              <a:t>Resources: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415475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F587-1BFD-E21B-F088-4BEA1CDF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C01382-5DBF-4F9F-FEFE-C6384855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3B70F84C-3150-1933-9EA5-DA96F9E9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6FF6D-6039-0876-D3D7-9FA850A3F8F8}"/>
              </a:ext>
            </a:extLst>
          </p:cNvPr>
          <p:cNvSpPr txBox="1"/>
          <p:nvPr/>
        </p:nvSpPr>
        <p:spPr>
          <a:xfrm>
            <a:off x="2378855" y="755470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2ED66-64E1-4965-6DDE-2A5314AA5C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36" t="17748" r="30876" b="21237"/>
          <a:stretch>
            <a:fillRect/>
          </a:stretch>
        </p:blipFill>
        <p:spPr>
          <a:xfrm>
            <a:off x="1189427" y="1420649"/>
            <a:ext cx="6423422" cy="468188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684F078-7BEE-F0F0-ADD7-8205BB9C5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252" y="3104483"/>
            <a:ext cx="347307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SELECT</a:t>
            </a:r>
            <a:r>
              <a:rPr lang="en-US" altLang="en-US" dirty="0">
                <a:latin typeface="Trebuchet MS" panose="020B0603020202020204" pitchFamily="34" charset="0"/>
              </a:rPr>
              <a:t>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Gets all columns from the table.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FROM patients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Chooses the data source table.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WHERE age &gt; 60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Shows only patients older than 60.</a:t>
            </a:r>
          </a:p>
        </p:txBody>
      </p:sp>
    </p:spTree>
    <p:extLst>
      <p:ext uri="{BB962C8B-B14F-4D97-AF65-F5344CB8AC3E}">
        <p14:creationId xmlns:p14="http://schemas.microsoft.com/office/powerpoint/2010/main" val="425985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29EDA-F34C-2A16-8190-E38AE81A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C62BEB-ADE7-C2C6-963B-99EE03A3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82892C15-5321-3921-9859-71B7AB19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79376-A7B3-63BC-20DA-EB93E48DE4E5}"/>
              </a:ext>
            </a:extLst>
          </p:cNvPr>
          <p:cNvSpPr txBox="1"/>
          <p:nvPr/>
        </p:nvSpPr>
        <p:spPr>
          <a:xfrm>
            <a:off x="2378855" y="755470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D3AD0-07CC-F108-7CBD-55344348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31" t="24742" r="25231" b="21374"/>
          <a:stretch>
            <a:fillRect/>
          </a:stretch>
        </p:blipFill>
        <p:spPr>
          <a:xfrm>
            <a:off x="1189427" y="1449175"/>
            <a:ext cx="7575670" cy="427289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700D9D4-2663-B90F-9CAA-8D09889FA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2307" y="3663182"/>
            <a:ext cx="51313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* → Gets all columns from the table.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FROM staff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Chooses the table to fetch data from.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WHERE service = "emergency"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Shows only staff working in the emergency service.</a:t>
            </a:r>
          </a:p>
        </p:txBody>
      </p:sp>
    </p:spTree>
    <p:extLst>
      <p:ext uri="{BB962C8B-B14F-4D97-AF65-F5344CB8AC3E}">
        <p14:creationId xmlns:p14="http://schemas.microsoft.com/office/powerpoint/2010/main" val="111746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731C-6454-9FC2-47EB-A11BFB8F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818B84-0A65-71EB-3B25-01E4178B5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9DF3836E-87FC-67E8-EDF4-D95206DB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9D411-E56B-A79F-8F42-0B3E2FEAC75F}"/>
              </a:ext>
            </a:extLst>
          </p:cNvPr>
          <p:cNvSpPr txBox="1"/>
          <p:nvPr/>
        </p:nvSpPr>
        <p:spPr>
          <a:xfrm>
            <a:off x="2378855" y="755470"/>
            <a:ext cx="317306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Practice Questions: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BABF2-D454-86A6-4C65-83C9FD0B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12" t="17749" r="16417" b="12852"/>
          <a:stretch>
            <a:fillRect/>
          </a:stretch>
        </p:blipFill>
        <p:spPr>
          <a:xfrm>
            <a:off x="2529682" y="1349110"/>
            <a:ext cx="7641839" cy="4656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F26EEA1-F1CE-0C7C-9B7A-A7013AF6E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394" y="3754747"/>
            <a:ext cx="421692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SELECT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Chooses specific columns to display.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FROM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services_weekly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Gets data from this table.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WHERE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patients_request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&gt; 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→ Shows only weeks with over 100 patient requests.</a:t>
            </a:r>
          </a:p>
        </p:txBody>
      </p:sp>
    </p:spTree>
    <p:extLst>
      <p:ext uri="{BB962C8B-B14F-4D97-AF65-F5344CB8AC3E}">
        <p14:creationId xmlns:p14="http://schemas.microsoft.com/office/powerpoint/2010/main" val="244970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A7C4-A6EA-305F-FE7C-0912190A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B40940-7C1D-EACB-07CF-82ADAACD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2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48F047D8-0AF5-C007-9EC0-29331DF7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FB9F7-9482-7FE7-3FA6-63328A625DB1}"/>
              </a:ext>
            </a:extLst>
          </p:cNvPr>
          <p:cNvSpPr txBox="1"/>
          <p:nvPr/>
        </p:nvSpPr>
        <p:spPr>
          <a:xfrm>
            <a:off x="2378855" y="755470"/>
            <a:ext cx="2600649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339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i="1" u="sng" dirty="0">
                <a:solidFill>
                  <a:schemeClr val="bg1"/>
                </a:solidFill>
                <a:latin typeface="Trebuchet MS" panose="020B0603020202020204" pitchFamily="34" charset="0"/>
              </a:rPr>
              <a:t>Daily Challenge: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05C31-AB7B-770C-AD78-476EC32A2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59" t="17748" r="26469" b="12990"/>
          <a:stretch>
            <a:fillRect/>
          </a:stretch>
        </p:blipFill>
        <p:spPr>
          <a:xfrm>
            <a:off x="1781665" y="1376314"/>
            <a:ext cx="5757335" cy="434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163848-6898-E668-1380-D5130435B638}"/>
              </a:ext>
            </a:extLst>
          </p:cNvPr>
          <p:cNvSpPr txBox="1"/>
          <p:nvPr/>
        </p:nvSpPr>
        <p:spPr>
          <a:xfrm>
            <a:off x="4517796" y="2228671"/>
            <a:ext cx="6643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SELECT</a:t>
            </a:r>
            <a:r>
              <a:rPr lang="en-US" dirty="0">
                <a:latin typeface="Trebuchet MS" panose="020B0603020202020204" pitchFamily="34" charset="0"/>
              </a:rPr>
              <a:t> → Chooses specific columns to display.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b="1" dirty="0">
                <a:latin typeface="Trebuchet MS" panose="020B0603020202020204" pitchFamily="34" charset="0"/>
              </a:rPr>
              <a:t>FROM patients</a:t>
            </a:r>
            <a:r>
              <a:rPr lang="en-US" dirty="0">
                <a:latin typeface="Trebuchet MS" panose="020B0603020202020204" pitchFamily="34" charset="0"/>
              </a:rPr>
              <a:t> → Gets data from the patients table.</a:t>
            </a:r>
            <a:br>
              <a:rPr lang="en-US" dirty="0">
                <a:latin typeface="Trebuchet MS" panose="020B0603020202020204" pitchFamily="34" charset="0"/>
              </a:rPr>
            </a:br>
            <a:r>
              <a:rPr lang="en-US" b="1" dirty="0">
                <a:latin typeface="Trebuchet MS" panose="020B0603020202020204" pitchFamily="34" charset="0"/>
              </a:rPr>
              <a:t>WHERE service = "surgery" AND satisfaction &lt; 70</a:t>
            </a:r>
            <a:r>
              <a:rPr lang="en-US" dirty="0">
                <a:latin typeface="Trebuchet MS" panose="020B0603020202020204" pitchFamily="34" charset="0"/>
              </a:rPr>
              <a:t> → Shows surgery patients with satisfaction scores below 70.</a:t>
            </a:r>
          </a:p>
        </p:txBody>
      </p:sp>
    </p:spTree>
    <p:extLst>
      <p:ext uri="{BB962C8B-B14F-4D97-AF65-F5344CB8AC3E}">
        <p14:creationId xmlns:p14="http://schemas.microsoft.com/office/powerpoint/2010/main" val="179375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077D-C908-9FB0-306C-0CCCBA08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F22C5F-E3BE-ED8B-2FAB-06819F9D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C6D9AFA2-8843-0643-FB55-AEB56AA2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B40536-ACB6-3863-62D6-A7B4D1ED5FBC}"/>
              </a:ext>
            </a:extLst>
          </p:cNvPr>
          <p:cNvSpPr/>
          <p:nvPr/>
        </p:nvSpPr>
        <p:spPr>
          <a:xfrm>
            <a:off x="2595354" y="913291"/>
            <a:ext cx="7285383" cy="75537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 u="sng" dirty="0">
                <a:latin typeface="Trebuchet MS" panose="020B0603020202020204" pitchFamily="34" charset="0"/>
              </a:rPr>
              <a:t>Day 2 (04/11): Filtering Data with WHERE Clause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695F7-ACAE-BA0E-8A9E-6BD08029874C}"/>
              </a:ext>
            </a:extLst>
          </p:cNvPr>
          <p:cNvSpPr txBox="1"/>
          <p:nvPr/>
        </p:nvSpPr>
        <p:spPr>
          <a:xfrm>
            <a:off x="1206630" y="1827960"/>
            <a:ext cx="8962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rebuchet MS" panose="020B0603020202020204" pitchFamily="34" charset="0"/>
              </a:rPr>
              <a:t>🎯 </a:t>
            </a:r>
            <a:r>
              <a:rPr lang="en-US" b="1" i="1" u="sng" dirty="0">
                <a:latin typeface="Trebuchet MS" panose="020B0603020202020204" pitchFamily="34" charset="0"/>
              </a:rPr>
              <a:t>Objective</a:t>
            </a:r>
          </a:p>
          <a:p>
            <a:pPr>
              <a:buNone/>
            </a:pPr>
            <a:r>
              <a:rPr lang="en-US" dirty="0">
                <a:latin typeface="Trebuchet MS" panose="020B0603020202020204" pitchFamily="34" charset="0"/>
              </a:rPr>
              <a:t>Learn how to filter rows from a table using conditions to display only relevant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7361-7A05-279E-17D1-82C6E7AE2DE7}"/>
              </a:ext>
            </a:extLst>
          </p:cNvPr>
          <p:cNvSpPr txBox="1"/>
          <p:nvPr/>
        </p:nvSpPr>
        <p:spPr>
          <a:xfrm>
            <a:off x="1206630" y="2744921"/>
            <a:ext cx="60944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b="0" dirty="0"/>
              <a:t>🔍 </a:t>
            </a:r>
            <a:r>
              <a:rPr lang="en-US" i="1" u="sng" dirty="0"/>
              <a:t>Topics Covered</a:t>
            </a:r>
          </a:p>
          <a:p>
            <a:endParaRPr lang="en-US" b="0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OPERATORS USED WITH WHERE CLAUSE</a:t>
            </a:r>
          </a:p>
          <a:p>
            <a:r>
              <a:rPr lang="en-US" b="0" dirty="0"/>
              <a:t>    -- COMPARISON OPERATORS</a:t>
            </a:r>
          </a:p>
          <a:p>
            <a:r>
              <a:rPr lang="en-US" b="0" dirty="0"/>
              <a:t>    -- LOGICAL OPERATORS</a:t>
            </a:r>
          </a:p>
          <a:p>
            <a:r>
              <a:rPr lang="en-US" b="0" dirty="0"/>
              <a:t>    -- RANGE OPERATOR</a:t>
            </a:r>
          </a:p>
          <a:p>
            <a:r>
              <a:rPr lang="en-US" b="0" dirty="0"/>
              <a:t>    -- MEMBERSHIP OPERATOR</a:t>
            </a:r>
          </a:p>
          <a:p>
            <a:r>
              <a:rPr lang="en-US" b="0" dirty="0"/>
              <a:t>    -- SEARCH OPERATOR</a:t>
            </a:r>
          </a:p>
          <a:p>
            <a:r>
              <a:rPr lang="en-US" b="0" dirty="0"/>
              <a:t>    -- NULLABILITY OPERATOR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7295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B3C50-0BF9-6FAB-B9BB-C6B2263F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1A342E-3B66-55AD-8854-0720E21B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FCAF8B55-BA5C-AEB9-C303-357A110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9DBE9-1CD6-0FBB-99C2-68ED1DD5678B}"/>
              </a:ext>
            </a:extLst>
          </p:cNvPr>
          <p:cNvSpPr txBox="1"/>
          <p:nvPr/>
        </p:nvSpPr>
        <p:spPr>
          <a:xfrm>
            <a:off x="1444658" y="1210501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latin typeface="Trebuchet MS" panose="020B0603020202020204" pitchFamily="34" charset="0"/>
              </a:rPr>
              <a:t>WHERE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8A986-531E-2BC4-C1B3-6089185E5745}"/>
              </a:ext>
            </a:extLst>
          </p:cNvPr>
          <p:cNvSpPr txBox="1"/>
          <p:nvPr/>
        </p:nvSpPr>
        <p:spPr>
          <a:xfrm>
            <a:off x="1444658" y="1781305"/>
            <a:ext cx="9301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WHERE clause in SQL is used to filter records.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It is used to specify a condition so that only those rows that meet the condition are returned.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E07CD8-2EE3-D70B-74D3-FD2E7EC517BC}"/>
              </a:ext>
            </a:extLst>
          </p:cNvPr>
          <p:cNvSpPr/>
          <p:nvPr/>
        </p:nvSpPr>
        <p:spPr>
          <a:xfrm>
            <a:off x="2810050" y="3050245"/>
            <a:ext cx="2818615" cy="2021576"/>
          </a:xfrm>
          <a:prstGeom prst="roundRect">
            <a:avLst>
              <a:gd name="adj" fmla="val 1813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u="sng" dirty="0">
                <a:solidFill>
                  <a:schemeClr val="tx1"/>
                </a:solidFill>
                <a:latin typeface="Trebuchet MS" panose="020B0603020202020204" pitchFamily="34" charset="0"/>
              </a:rPr>
              <a:t>SYNTAX</a:t>
            </a:r>
          </a:p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SELECT </a:t>
            </a: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column1, column2, ...</a:t>
            </a: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FROM </a:t>
            </a:r>
            <a:r>
              <a:rPr lang="en-US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table_name</a:t>
            </a:r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WHERE condition;</a:t>
            </a:r>
          </a:p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18183-192E-2B8C-918A-5A3844D8E242}"/>
              </a:ext>
            </a:extLst>
          </p:cNvPr>
          <p:cNvSpPr/>
          <p:nvPr/>
        </p:nvSpPr>
        <p:spPr>
          <a:xfrm>
            <a:off x="5978597" y="3050245"/>
            <a:ext cx="2903455" cy="2021576"/>
          </a:xfrm>
          <a:prstGeom prst="roundRect">
            <a:avLst>
              <a:gd name="adj" fmla="val 1813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u="sng" dirty="0">
                <a:solidFill>
                  <a:schemeClr val="tx1"/>
                </a:solidFill>
                <a:latin typeface="Trebuchet MS" panose="020B0603020202020204" pitchFamily="34" charset="0"/>
              </a:rPr>
              <a:t>SYNTAX</a:t>
            </a:r>
          </a:p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SELECT  *</a:t>
            </a: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FROM </a:t>
            </a:r>
            <a:r>
              <a:rPr lang="en-US" b="1" dirty="0" err="1">
                <a:solidFill>
                  <a:schemeClr val="tx1"/>
                </a:solidFill>
                <a:latin typeface="Trebuchet MS" panose="020B0603020202020204" pitchFamily="34" charset="0"/>
              </a:rPr>
              <a:t>table_name</a:t>
            </a:r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rebuchet MS" panose="020B0603020202020204" pitchFamily="34" charset="0"/>
              </a:rPr>
              <a:t>WHERE condition;</a:t>
            </a:r>
          </a:p>
          <a:p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3E86E-210D-430C-04E3-40FC08CD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B3AC7D-983B-288D-8359-73A501D9F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BD3AB4C0-79CE-7CFF-E3F9-FD32A366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7DC8DE-A558-A422-6551-A588D4011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23" y="1593736"/>
            <a:ext cx="10243001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In MySQL,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operators used with the WHERE clause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help filter rows based on specific conditions. These operators are classified into the following categories: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0C2B8-9C67-4BA1-0A86-45639ACCAD19}"/>
              </a:ext>
            </a:extLst>
          </p:cNvPr>
          <p:cNvSpPr txBox="1"/>
          <p:nvPr/>
        </p:nvSpPr>
        <p:spPr>
          <a:xfrm>
            <a:off x="984323" y="1141494"/>
            <a:ext cx="6233652" cy="40011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altLang="en-US" sz="20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OPERATORS USED WITH WHERE CLAUSE</a:t>
            </a:r>
            <a:endParaRPr lang="en-US" sz="2000" i="1" u="sng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D6449A4-38A6-B438-48FD-693CA7DE7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978776"/>
              </p:ext>
            </p:extLst>
          </p:nvPr>
        </p:nvGraphicFramePr>
        <p:xfrm>
          <a:off x="149087" y="1941977"/>
          <a:ext cx="12192000" cy="393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4BB691-3D07-1F22-269E-6A1A44EDFBB2}"/>
              </a:ext>
            </a:extLst>
          </p:cNvPr>
          <p:cNvSpPr txBox="1"/>
          <p:nvPr/>
        </p:nvSpPr>
        <p:spPr>
          <a:xfrm>
            <a:off x="785805" y="4700844"/>
            <a:ext cx="1229309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=</a:t>
            </a:r>
          </a:p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&lt;&gt; , !=</a:t>
            </a:r>
          </a:p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&gt;</a:t>
            </a:r>
          </a:p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&gt;=</a:t>
            </a:r>
          </a:p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&lt;</a:t>
            </a:r>
          </a:p>
          <a:p>
            <a:pPr algn="ctr">
              <a:buNone/>
            </a:pPr>
            <a:r>
              <a:rPr lang="en-US" b="1" dirty="0">
                <a:latin typeface="Trebuchet MS" panose="020B0603020202020204" pitchFamily="34" charset="0"/>
              </a:rPr>
              <a:t>&lt;=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1C20-2D05-D6A2-91EA-3A77C01F07A2}"/>
              </a:ext>
            </a:extLst>
          </p:cNvPr>
          <p:cNvSpPr txBox="1"/>
          <p:nvPr/>
        </p:nvSpPr>
        <p:spPr>
          <a:xfrm>
            <a:off x="2763894" y="5116342"/>
            <a:ext cx="108935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AND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DAF49-9127-D221-3787-F1825CC865CE}"/>
              </a:ext>
            </a:extLst>
          </p:cNvPr>
          <p:cNvSpPr txBox="1"/>
          <p:nvPr/>
        </p:nvSpPr>
        <p:spPr>
          <a:xfrm>
            <a:off x="4415413" y="5208675"/>
            <a:ext cx="132261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BETWEEN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E6DAE-4855-1818-147A-4E7AB492B482}"/>
              </a:ext>
            </a:extLst>
          </p:cNvPr>
          <p:cNvSpPr txBox="1"/>
          <p:nvPr/>
        </p:nvSpPr>
        <p:spPr>
          <a:xfrm>
            <a:off x="6141965" y="5111767"/>
            <a:ext cx="176076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IN</a:t>
            </a:r>
          </a:p>
          <a:p>
            <a:r>
              <a:rPr lang="en-US" dirty="0"/>
              <a:t>NOT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2972C-DF39-81FE-4E47-C08D1F252541}"/>
              </a:ext>
            </a:extLst>
          </p:cNvPr>
          <p:cNvSpPr txBox="1"/>
          <p:nvPr/>
        </p:nvSpPr>
        <p:spPr>
          <a:xfrm>
            <a:off x="8306667" y="5070175"/>
            <a:ext cx="132261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LIKE</a:t>
            </a:r>
          </a:p>
          <a:p>
            <a:r>
              <a:rPr lang="en-US" dirty="0"/>
              <a:t>NOT LIKE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F23FB-3118-D52F-2F07-6DFD91CD384D}"/>
              </a:ext>
            </a:extLst>
          </p:cNvPr>
          <p:cNvSpPr txBox="1"/>
          <p:nvPr/>
        </p:nvSpPr>
        <p:spPr>
          <a:xfrm>
            <a:off x="10033219" y="5070175"/>
            <a:ext cx="176076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IS NULL</a:t>
            </a:r>
          </a:p>
          <a:p>
            <a:r>
              <a:rPr lang="en-US" dirty="0"/>
              <a:t>IS NOT NULL</a:t>
            </a:r>
          </a:p>
        </p:txBody>
      </p:sp>
    </p:spTree>
    <p:extLst>
      <p:ext uri="{BB962C8B-B14F-4D97-AF65-F5344CB8AC3E}">
        <p14:creationId xmlns:p14="http://schemas.microsoft.com/office/powerpoint/2010/main" val="424791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817F7-294E-2E97-894A-BA5962C3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C81E25-AF98-B508-7F59-BC466E806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E61A5153-4170-AADC-9F03-0CADA8AE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3F615-56CA-595D-A6C9-9B05917B7E8D}"/>
              </a:ext>
            </a:extLst>
          </p:cNvPr>
          <p:cNvSpPr txBox="1"/>
          <p:nvPr/>
        </p:nvSpPr>
        <p:spPr>
          <a:xfrm>
            <a:off x="2514017" y="884680"/>
            <a:ext cx="419074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2400" b="1" u="sng" dirty="0">
                <a:latin typeface="Trebuchet MS" panose="020B0603020202020204" pitchFamily="34" charset="0"/>
              </a:rPr>
              <a:t>COMPARISON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063F3-6AF7-34DF-8316-8FA37D03B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10" y="2767213"/>
            <a:ext cx="6546979" cy="363247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33166-7CA9-9995-089C-7BD064051076}"/>
              </a:ext>
            </a:extLst>
          </p:cNvPr>
          <p:cNvSpPr txBox="1"/>
          <p:nvPr/>
        </p:nvSpPr>
        <p:spPr>
          <a:xfrm>
            <a:off x="954698" y="1644096"/>
            <a:ext cx="1055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Comparison operators in SQL are used to compare one value with another in a query condition.</a:t>
            </a:r>
            <a:br>
              <a:rPr lang="en-US" b="1" dirty="0">
                <a:latin typeface="Trebuchet MS" panose="020B0603020202020204" pitchFamily="34" charset="0"/>
              </a:rPr>
            </a:br>
            <a:r>
              <a:rPr lang="en-US" b="1" dirty="0">
                <a:latin typeface="Trebuchet MS" panose="020B0603020202020204" pitchFamily="34" charset="0"/>
              </a:rPr>
              <a:t>They help determine which rows from a table match specific criteria — for example, finding values greater than, less than, or equal to a certain number.</a:t>
            </a:r>
          </a:p>
        </p:txBody>
      </p:sp>
    </p:spTree>
    <p:extLst>
      <p:ext uri="{BB962C8B-B14F-4D97-AF65-F5344CB8AC3E}">
        <p14:creationId xmlns:p14="http://schemas.microsoft.com/office/powerpoint/2010/main" val="273554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36B54-DB1D-8591-5A5F-8B32F539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FF8E09-643B-9211-9EAC-2E4A51FE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9F39B94F-574A-5EAB-D7D7-65C27D48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CCDDA-80E5-EE41-E2EC-4F30C956AA68}"/>
              </a:ext>
            </a:extLst>
          </p:cNvPr>
          <p:cNvSpPr txBox="1"/>
          <p:nvPr/>
        </p:nvSpPr>
        <p:spPr>
          <a:xfrm>
            <a:off x="2528741" y="986303"/>
            <a:ext cx="363638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Wingdings" panose="05000000000000000000" pitchFamily="2" charset="2"/>
              <a:buChar char="v"/>
              <a:defRPr sz="2400" b="1" u="sng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LOGICAL OPERATORS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2653CA3-1B98-3F00-3D01-E2794651A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768" y="1791844"/>
            <a:ext cx="7579151" cy="64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Logical operators are used in SQL to join two or more conditions. They return rows only if the combined condition is true.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63237-C327-925D-114A-097E531BF3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50" t="21581" r="16572" b="34708"/>
          <a:stretch>
            <a:fillRect/>
          </a:stretch>
        </p:blipFill>
        <p:spPr>
          <a:xfrm>
            <a:off x="2623085" y="2950952"/>
            <a:ext cx="7185834" cy="255033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45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8546-D68A-10F2-01E2-97658256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68A9E-4870-BFF3-D33F-F3E01E89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AD271E10-3F4A-99BE-80BE-C7E6E6CE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9E702-D39D-0B95-58FB-1DD6F976705D}"/>
              </a:ext>
            </a:extLst>
          </p:cNvPr>
          <p:cNvSpPr txBox="1"/>
          <p:nvPr/>
        </p:nvSpPr>
        <p:spPr>
          <a:xfrm>
            <a:off x="1285036" y="1524142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u="sng" dirty="0">
                <a:latin typeface="Trebuchet MS" panose="020B0603020202020204" pitchFamily="34" charset="0"/>
              </a:rPr>
              <a:t>BETWEEN OPERATOR :-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273F44-C0BE-9D9B-DB66-22776598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389" y="3100171"/>
            <a:ext cx="8877245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BETWEEN operator is used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filter values within a specific range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(inclusive of the start and end values).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It works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dates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CD69BD-E581-6963-FBDD-D134358BDB29}"/>
              </a:ext>
            </a:extLst>
          </p:cNvPr>
          <p:cNvSpPr/>
          <p:nvPr/>
        </p:nvSpPr>
        <p:spPr>
          <a:xfrm>
            <a:off x="3355976" y="4388358"/>
            <a:ext cx="5644301" cy="1538596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BETWEEN value1 AND value2;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E38C-1D77-4F3E-71CB-3E3C46317E7A}"/>
              </a:ext>
            </a:extLst>
          </p:cNvPr>
          <p:cNvSpPr txBox="1"/>
          <p:nvPr/>
        </p:nvSpPr>
        <p:spPr>
          <a:xfrm>
            <a:off x="3449854" y="44606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0460-30AC-34A7-0040-28E045AA0099}"/>
              </a:ext>
            </a:extLst>
          </p:cNvPr>
          <p:cNvSpPr txBox="1"/>
          <p:nvPr/>
        </p:nvSpPr>
        <p:spPr>
          <a:xfrm>
            <a:off x="2378855" y="841838"/>
            <a:ext cx="310310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Wingdings" panose="05000000000000000000" pitchFamily="2" charset="2"/>
              <a:buChar char="v"/>
              <a:defRPr sz="2400" b="1" u="sng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RANGE OPERATOR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16282-67E7-5439-E535-5E41514F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64" t="66416" r="22448" b="21237"/>
          <a:stretch>
            <a:fillRect/>
          </a:stretch>
        </p:blipFill>
        <p:spPr>
          <a:xfrm>
            <a:off x="2393265" y="2155569"/>
            <a:ext cx="7569724" cy="67207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6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9C047-F50A-D6A7-F87D-790F35EF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819AB-2D7C-338C-5111-F404642B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6D087702-384B-D879-8417-4DC1E9C3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95860-7286-1D58-E4BB-46A8DED6A55B}"/>
              </a:ext>
            </a:extLst>
          </p:cNvPr>
          <p:cNvSpPr txBox="1"/>
          <p:nvPr/>
        </p:nvSpPr>
        <p:spPr>
          <a:xfrm>
            <a:off x="993973" y="1482789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u="sng" dirty="0">
                <a:latin typeface="Trebuchet MS" panose="020B0603020202020204" pitchFamily="34" charset="0"/>
              </a:rPr>
              <a:t>IN OPERATOR :-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15E7F43-55A9-3FBD-8959-1C44864A6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512" y="3028890"/>
            <a:ext cx="9278502" cy="400110"/>
          </a:xfrm>
          <a:prstGeom prst="rect">
            <a:avLst/>
          </a:prstGeom>
          <a:solidFill>
            <a:srgbClr val="FAF5EF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IN operator is used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check if a value matches any value in a given list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D2584B-3573-0670-0ACF-7A4F60444763}"/>
              </a:ext>
            </a:extLst>
          </p:cNvPr>
          <p:cNvSpPr/>
          <p:nvPr/>
        </p:nvSpPr>
        <p:spPr>
          <a:xfrm>
            <a:off x="3360655" y="4063421"/>
            <a:ext cx="5725998" cy="1548384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IN (value1, value2, value3, ...);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3A13E-22BC-ED01-7B03-3E1A04DE2BF0}"/>
              </a:ext>
            </a:extLst>
          </p:cNvPr>
          <p:cNvSpPr txBox="1"/>
          <p:nvPr/>
        </p:nvSpPr>
        <p:spPr>
          <a:xfrm>
            <a:off x="2405069" y="823656"/>
            <a:ext cx="417483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285750" lvl="0" indent="-285750">
              <a:buFont typeface="Wingdings" panose="05000000000000000000" pitchFamily="2" charset="2"/>
              <a:buChar char="v"/>
              <a:defRPr sz="2400" b="1" u="sng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MEMBERSHIP 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699F4-73C7-7927-5318-26502CFD8E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20" t="75684" r="26139" b="14505"/>
          <a:stretch>
            <a:fillRect/>
          </a:stretch>
        </p:blipFill>
        <p:spPr>
          <a:xfrm>
            <a:off x="2627761" y="2066238"/>
            <a:ext cx="6968725" cy="70513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E0DA1-08B8-AEC1-CFA8-587024435DA6}"/>
              </a:ext>
            </a:extLst>
          </p:cNvPr>
          <p:cNvSpPr txBox="1"/>
          <p:nvPr/>
        </p:nvSpPr>
        <p:spPr>
          <a:xfrm>
            <a:off x="3431001" y="411731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</p:spTree>
    <p:extLst>
      <p:ext uri="{BB962C8B-B14F-4D97-AF65-F5344CB8AC3E}">
        <p14:creationId xmlns:p14="http://schemas.microsoft.com/office/powerpoint/2010/main" val="60908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7BEA-137B-F60A-5F32-0F209E7A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B8A10B-5A80-9835-02EC-EEF0B3716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53"/>
          </a:xfrm>
          <a:prstGeom prst="rect">
            <a:avLst/>
          </a:prstGeom>
        </p:spPr>
      </p:pic>
      <p:pic>
        <p:nvPicPr>
          <p:cNvPr id="1028" name="Picture 4" descr="Indian Data Club – Built by Data Folks, for Data Folks! When ...">
            <a:extLst>
              <a:ext uri="{FF2B5EF4-FFF2-40B4-BE49-F238E27FC236}">
                <a16:creationId xmlns:a16="http://schemas.microsoft.com/office/drawing/2014/main" id="{92A61856-322D-B1EC-979B-C0183C91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83808"/>
            <a:ext cx="2080681" cy="9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29D94B-080D-45A3-461F-8F4EB8CE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78" t="70378" r="21830" b="20688"/>
          <a:stretch>
            <a:fillRect/>
          </a:stretch>
        </p:blipFill>
        <p:spPr>
          <a:xfrm>
            <a:off x="3048925" y="1826745"/>
            <a:ext cx="6701829" cy="646331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A8781-9B75-831E-5AD4-ACA5434B353D}"/>
              </a:ext>
            </a:extLst>
          </p:cNvPr>
          <p:cNvSpPr txBox="1"/>
          <p:nvPr/>
        </p:nvSpPr>
        <p:spPr>
          <a:xfrm>
            <a:off x="1189427" y="1167997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u="sng" dirty="0">
                <a:latin typeface="Trebuchet MS" panose="020B0603020202020204" pitchFamily="34" charset="0"/>
              </a:rPr>
              <a:t>NOT IN OPERATOR :-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C3505C-69AE-2BC4-857E-0126A441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616" y="2830840"/>
            <a:ext cx="10342768" cy="646331"/>
          </a:xfrm>
          <a:prstGeom prst="rect">
            <a:avLst/>
          </a:prstGeom>
          <a:solidFill>
            <a:srgbClr val="FAF5E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The NOT IN operator is used to filter the records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where a value is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not present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in a given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of values. It is the opposite of the IN operator.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852A8-8A10-2AD7-D8C1-84646EAB31DB}"/>
              </a:ext>
            </a:extLst>
          </p:cNvPr>
          <p:cNvSpPr/>
          <p:nvPr/>
        </p:nvSpPr>
        <p:spPr>
          <a:xfrm>
            <a:off x="3444246" y="3973434"/>
            <a:ext cx="5752322" cy="1532940"/>
          </a:xfrm>
          <a:prstGeom prst="roundRect">
            <a:avLst>
              <a:gd name="adj" fmla="val 18130"/>
            </a:avLst>
          </a:prstGeom>
          <a:solidFill>
            <a:srgbClr val="FAF5E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column1, column2, ...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table_name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 err="1">
                <a:solidFill>
                  <a:schemeClr val="tx1"/>
                </a:solidFill>
              </a:rPr>
              <a:t>column_name</a:t>
            </a:r>
            <a:r>
              <a:rPr lang="en-US" dirty="0">
                <a:solidFill>
                  <a:schemeClr val="tx1"/>
                </a:solidFill>
              </a:rPr>
              <a:t> NOT IN (value1, value2, ...);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7FDF4-974F-8728-F9DE-9E29070B4381}"/>
              </a:ext>
            </a:extLst>
          </p:cNvPr>
          <p:cNvSpPr txBox="1"/>
          <p:nvPr/>
        </p:nvSpPr>
        <p:spPr>
          <a:xfrm>
            <a:off x="3521224" y="39734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Syntax :-</a:t>
            </a:r>
          </a:p>
        </p:txBody>
      </p:sp>
    </p:spTree>
    <p:extLst>
      <p:ext uri="{BB962C8B-B14F-4D97-AF65-F5344CB8AC3E}">
        <p14:creationId xmlns:p14="http://schemas.microsoft.com/office/powerpoint/2010/main" val="159884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837</Words>
  <Application>Microsoft Office PowerPoint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Mandeep Kaur</dc:creator>
  <cp:lastModifiedBy>Mandeep Kaur</cp:lastModifiedBy>
  <cp:revision>7</cp:revision>
  <dcterms:created xsi:type="dcterms:W3CDTF">2025-11-03T10:56:53Z</dcterms:created>
  <dcterms:modified xsi:type="dcterms:W3CDTF">2025-11-03T20:06:10Z</dcterms:modified>
</cp:coreProperties>
</file>